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4" r:id="rId16"/>
    <p:sldId id="271" r:id="rId17"/>
    <p:sldId id="275" r:id="rId18"/>
    <p:sldId id="276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0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07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5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00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92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01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4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B889-9D34-4BBB-8EBF-7B432ADE08F0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67" b="66248"/>
          <a:stretch/>
        </p:blipFill>
        <p:spPr>
          <a:xfrm rot="16200000">
            <a:off x="-2560982" y="2560981"/>
            <a:ext cx="6858000" cy="17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8509" y="78799"/>
            <a:ext cx="7194550" cy="2378074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Игра, реализованная с помощью набора модулей языка программирования Python </a:t>
            </a:r>
            <a:r>
              <a:rPr lang="en-US" dirty="0">
                <a:latin typeface="Bahnschrift Condensed" panose="020B0502040204020203" pitchFamily="34" charset="0"/>
              </a:rPr>
              <a:t>PyGame</a:t>
            </a:r>
            <a:r>
              <a:rPr lang="ru-RU" dirty="0">
                <a:latin typeface="Bahnschrift Condensed" panose="020B0502040204020203" pitchFamily="34" charset="0"/>
              </a:rPr>
              <a:t>, «</a:t>
            </a:r>
            <a:r>
              <a:rPr lang="en-US" dirty="0">
                <a:latin typeface="Bahnschrift Condensed" panose="020B0502040204020203" pitchFamily="34" charset="0"/>
              </a:rPr>
              <a:t>Stranger</a:t>
            </a:r>
            <a:r>
              <a:rPr lang="ru-RU" dirty="0">
                <a:latin typeface="Bahnschrift Condensed" panose="020B0502040204020203" pitchFamily="34" charset="0"/>
              </a:rPr>
              <a:t>»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8" y="2315586"/>
            <a:ext cx="6411738" cy="4351337"/>
          </a:xfr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094509" y="3233017"/>
            <a:ext cx="7194550" cy="237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«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Stranger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»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3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4108" y="6827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Спрайты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90" y="1338412"/>
            <a:ext cx="2073508" cy="18943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65" y="4424217"/>
            <a:ext cx="2037084" cy="21956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12" y="4080747"/>
            <a:ext cx="1713396" cy="25391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46" y="1179401"/>
            <a:ext cx="1804281" cy="22288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98" y="2304043"/>
            <a:ext cx="1929557" cy="26043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58" y="5350311"/>
            <a:ext cx="1301817" cy="1066855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078042" y="5149244"/>
            <a:ext cx="565376" cy="10714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4201655" y="5182842"/>
            <a:ext cx="1131876" cy="75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endParaRPr lang="ru-RU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6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ru-RU" sz="4000" b="1" dirty="0">
                <a:latin typeface="Bahnschrift Condensed" panose="020B0502040204020203" pitchFamily="34" charset="0"/>
              </a:rPr>
              <a:t>Управление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25600" y="1704254"/>
            <a:ext cx="6889750" cy="485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Перемещение спрайта</a:t>
            </a:r>
          </a:p>
          <a:p>
            <a:pPr marL="0" indent="0">
              <a:buNone/>
            </a:pPr>
            <a:endParaRPr lang="ru-RU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Следующий уровень</a:t>
            </a:r>
          </a:p>
          <a:p>
            <a:pPr marL="0" indent="0">
              <a:buNone/>
            </a:pPr>
            <a:endParaRPr lang="ru-RU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Предыдущий уровень</a:t>
            </a:r>
          </a:p>
          <a:p>
            <a:pPr marL="0" indent="0">
              <a:buNone/>
            </a:pPr>
            <a:endParaRPr lang="ru-RU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Начать уровень заново</a:t>
            </a:r>
          </a:p>
          <a:p>
            <a:pPr marL="0" indent="0">
              <a:buNone/>
            </a:pPr>
            <a:endParaRPr lang="ru-RU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Вернуться на «главную»</a:t>
            </a:r>
          </a:p>
          <a:p>
            <a:pPr marL="0" indent="0">
              <a:buNone/>
            </a:pPr>
            <a:endParaRPr lang="ru-RU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Bahnschrift Condensed" panose="020B0502040204020203" pitchFamily="34" charset="0"/>
              </a:rPr>
              <a:t>Выход 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05" y="988291"/>
            <a:ext cx="1566167" cy="126076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55631" y="2313854"/>
            <a:ext cx="952236" cy="555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894220" y="2378852"/>
            <a:ext cx="227294" cy="497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90" y="2462296"/>
            <a:ext cx="406982" cy="40698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5631" y="3090132"/>
            <a:ext cx="952236" cy="555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41065" y="3883010"/>
            <a:ext cx="2380449" cy="555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Backspace</a:t>
            </a:r>
            <a:endParaRPr lang="ru-RU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37535" y="5444805"/>
            <a:ext cx="952236" cy="555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Esc</a:t>
            </a:r>
            <a:endParaRPr lang="ru-RU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H="1">
            <a:off x="6894220" y="3049872"/>
            <a:ext cx="227294" cy="497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6894220" y="3851410"/>
            <a:ext cx="227294" cy="497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6894220" y="5362929"/>
            <a:ext cx="227294" cy="497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02" y="3173059"/>
            <a:ext cx="389570" cy="38957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90" y="3941320"/>
            <a:ext cx="437012" cy="40787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02" y="4669578"/>
            <a:ext cx="484588" cy="48458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66" y="5385204"/>
            <a:ext cx="517665" cy="517665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025389" y="4651927"/>
            <a:ext cx="952236" cy="555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>
            <a:off x="6894220" y="4675888"/>
            <a:ext cx="227294" cy="4977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6359" y="88036"/>
            <a:ext cx="7886700" cy="85407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Уровни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0" y="942110"/>
            <a:ext cx="4345529" cy="29002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80" y="942110"/>
            <a:ext cx="4048139" cy="2880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0" y="4304147"/>
            <a:ext cx="2724388" cy="1948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4" y="4304146"/>
            <a:ext cx="2729189" cy="1948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9" y="4285668"/>
            <a:ext cx="2756610" cy="1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4759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Карта уровня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   #####</a:t>
            </a:r>
          </a:p>
          <a:p>
            <a:pPr marL="0" indent="0" algn="ctr">
              <a:buNone/>
            </a:pPr>
            <a:r>
              <a:rPr lang="ru-RU" dirty="0"/>
              <a:t>   #   #</a:t>
            </a:r>
          </a:p>
          <a:p>
            <a:pPr marL="0" indent="0" algn="ctr">
              <a:buNone/>
            </a:pPr>
            <a:r>
              <a:rPr lang="ru-RU" dirty="0"/>
              <a:t> ###   ########</a:t>
            </a:r>
          </a:p>
          <a:p>
            <a:pPr marL="0" indent="0" algn="ctr">
              <a:buNone/>
            </a:pPr>
            <a:r>
              <a:rPr lang="ru-RU" dirty="0"/>
              <a:t>##  ***    # # #</a:t>
            </a:r>
          </a:p>
          <a:p>
            <a:pPr marL="0" indent="0" algn="ctr">
              <a:buNone/>
            </a:pPr>
            <a:r>
              <a:rPr lang="ru-RU" dirty="0"/>
              <a:t> #  * *    ## # #####</a:t>
            </a:r>
          </a:p>
          <a:p>
            <a:pPr marL="0" indent="0" algn="ctr">
              <a:buNone/>
            </a:pPr>
            <a:r>
              <a:rPr lang="ru-RU" dirty="0"/>
              <a:t>##  ***   ## # ##   ##</a:t>
            </a:r>
          </a:p>
          <a:p>
            <a:pPr marL="0" indent="0" algn="ctr">
              <a:buNone/>
            </a:pPr>
            <a:r>
              <a:rPr lang="ru-RU" dirty="0"/>
              <a:t> ###   #### # # #   #</a:t>
            </a:r>
          </a:p>
          <a:p>
            <a:pPr marL="0" indent="0" algn="ctr">
              <a:buNone/>
            </a:pPr>
            <a:r>
              <a:rPr lang="ru-RU" dirty="0"/>
              <a:t>   #   # # # ####$ $###</a:t>
            </a:r>
          </a:p>
          <a:p>
            <a:pPr marL="0" indent="0" algn="ctr">
              <a:buNone/>
            </a:pPr>
            <a:r>
              <a:rPr lang="ru-RU" dirty="0"/>
              <a:t> ##   ## # ##   $...   ##</a:t>
            </a:r>
          </a:p>
          <a:p>
            <a:pPr marL="0" indent="0" algn="ctr">
              <a:buNone/>
            </a:pPr>
            <a:r>
              <a:rPr lang="ru-RU" dirty="0"/>
              <a:t>   #### # ##     @     #</a:t>
            </a:r>
          </a:p>
          <a:p>
            <a:pPr marL="0" indent="0" algn="ctr">
              <a:buNone/>
            </a:pPr>
            <a:r>
              <a:rPr lang="ru-RU" dirty="0"/>
              <a:t>        # # #   $...   ##</a:t>
            </a:r>
          </a:p>
          <a:p>
            <a:pPr marL="0" indent="0" algn="ctr">
              <a:buNone/>
            </a:pPr>
            <a:r>
              <a:rPr lang="ru-RU" dirty="0"/>
              <a:t>         ########$ $###</a:t>
            </a:r>
          </a:p>
          <a:p>
            <a:pPr marL="0" indent="0" algn="ctr">
              <a:buNone/>
            </a:pPr>
            <a:r>
              <a:rPr lang="ru-RU" dirty="0"/>
              <a:t>                #   #</a:t>
            </a:r>
          </a:p>
          <a:p>
            <a:pPr marL="0" indent="0" algn="ctr">
              <a:buNone/>
            </a:pPr>
            <a:r>
              <a:rPr lang="ru-RU" dirty="0"/>
              <a:t>                #####</a:t>
            </a:r>
          </a:p>
        </p:txBody>
      </p:sp>
    </p:spTree>
    <p:extLst>
      <p:ext uri="{BB962C8B-B14F-4D97-AF65-F5344CB8AC3E}">
        <p14:creationId xmlns:p14="http://schemas.microsoft.com/office/powerpoint/2010/main" val="68598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596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Bahnschrift Condensed" panose="020B0502040204020203" pitchFamily="34" charset="0"/>
              </a:rPr>
              <a:t>Объект уровня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92911" y="942903"/>
            <a:ext cx="7203931" cy="2164484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Bahnschrift Condensed" panose="020B0502040204020203" pitchFamily="34" charset="0"/>
              </a:rPr>
              <a:t>#</a:t>
            </a:r>
            <a:r>
              <a:rPr lang="ru-RU" dirty="0" smtClean="0">
                <a:latin typeface="Bahnschrift Condensed" panose="020B0502040204020203" pitchFamily="34" charset="0"/>
              </a:rPr>
              <a:t> объект состояния игры</a:t>
            </a:r>
          </a:p>
          <a:p>
            <a:pPr marL="0" indent="0" algn="just">
              <a:buNone/>
            </a:pPr>
            <a:r>
              <a:rPr lang="en-US" dirty="0" err="1" smtClean="0">
                <a:latin typeface="Bahnschrift Condensed" panose="020B0502040204020203" pitchFamily="34" charset="0"/>
              </a:rPr>
              <a:t>game_state_obj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= {</a:t>
            </a:r>
          </a:p>
          <a:p>
            <a:pPr marL="0" indent="0" algn="just">
              <a:buNone/>
            </a:pPr>
            <a:r>
              <a:rPr lang="en-US" dirty="0">
                <a:latin typeface="Bahnschrift Condensed" panose="020B0502040204020203" pitchFamily="34" charset="0"/>
              </a:rPr>
              <a:t>                'player': (</a:t>
            </a:r>
            <a:r>
              <a:rPr lang="en-US" dirty="0" err="1">
                <a:latin typeface="Bahnschrift Condensed" panose="020B0502040204020203" pitchFamily="34" charset="0"/>
              </a:rPr>
              <a:t>start_x</a:t>
            </a:r>
            <a:r>
              <a:rPr lang="en-US" dirty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start_y</a:t>
            </a:r>
            <a:r>
              <a:rPr lang="en-US" dirty="0">
                <a:latin typeface="Bahnschrift Condensed" panose="020B0502040204020203" pitchFamily="34" charset="0"/>
              </a:rPr>
              <a:t>),  # </a:t>
            </a:r>
            <a:r>
              <a:rPr lang="ru-RU" dirty="0">
                <a:latin typeface="Bahnschrift Condensed" panose="020B0502040204020203" pitchFamily="34" charset="0"/>
              </a:rPr>
              <a:t>начальные координаты игрока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 err="1">
                <a:latin typeface="Bahnschrift Condensed" panose="020B0502040204020203" pitchFamily="34" charset="0"/>
              </a:rPr>
              <a:t>step_counter</a:t>
            </a:r>
            <a:r>
              <a:rPr lang="en-US" dirty="0">
                <a:latin typeface="Bahnschrift Condensed" panose="020B0502040204020203" pitchFamily="34" charset="0"/>
              </a:rPr>
              <a:t>': 0,  # </a:t>
            </a:r>
            <a:r>
              <a:rPr lang="ru-RU" dirty="0">
                <a:latin typeface="Bahnschrift Condensed" panose="020B0502040204020203" pitchFamily="34" charset="0"/>
              </a:rPr>
              <a:t>количество шагов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>
                <a:latin typeface="Bahnschrift Condensed" panose="020B0502040204020203" pitchFamily="34" charset="0"/>
              </a:rPr>
              <a:t>stars': stars  # </a:t>
            </a:r>
            <a:r>
              <a:rPr lang="ru-RU" dirty="0">
                <a:latin typeface="Bahnschrift Condensed" panose="020B0502040204020203" pitchFamily="34" charset="0"/>
              </a:rPr>
              <a:t>координаты звезд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}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92911" y="2505974"/>
            <a:ext cx="6572250" cy="2269981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>
                <a:latin typeface="Bahnschrift Condensed" panose="020B0502040204020203" pitchFamily="34" charset="0"/>
              </a:rPr>
              <a:t>#</a:t>
            </a:r>
            <a:r>
              <a:rPr lang="ru-RU" dirty="0">
                <a:latin typeface="Bahnschrift Condensed" panose="020B0502040204020203" pitchFamily="34" charset="0"/>
              </a:rPr>
              <a:t> объект </a:t>
            </a:r>
            <a:r>
              <a:rPr lang="ru-RU" dirty="0" smtClean="0">
                <a:latin typeface="Bahnschrift Condensed" panose="020B0502040204020203" pitchFamily="34" charset="0"/>
              </a:rPr>
              <a:t>состояния уровня</a:t>
            </a:r>
          </a:p>
          <a:p>
            <a:pPr marL="0" indent="0" algn="just">
              <a:buNone/>
            </a:pP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level_obj</a:t>
            </a:r>
            <a:r>
              <a:rPr lang="en-US" dirty="0">
                <a:latin typeface="Bahnschrift Condensed" panose="020B0502040204020203" pitchFamily="34" charset="0"/>
              </a:rPr>
              <a:t> = {</a:t>
            </a:r>
          </a:p>
          <a:p>
            <a:pPr marL="0" indent="0" algn="just">
              <a:buNone/>
            </a:pPr>
            <a:r>
              <a:rPr lang="en-US" dirty="0">
                <a:latin typeface="Bahnschrift Condensed" panose="020B0502040204020203" pitchFamily="34" charset="0"/>
              </a:rPr>
              <a:t>                'width': </a:t>
            </a:r>
            <a:r>
              <a:rPr lang="en-US" dirty="0" err="1">
                <a:latin typeface="Bahnschrift Condensed" panose="020B0502040204020203" pitchFamily="34" charset="0"/>
              </a:rPr>
              <a:t>max_width</a:t>
            </a:r>
            <a:r>
              <a:rPr lang="en-US" dirty="0">
                <a:latin typeface="Bahnschrift Condensed" panose="020B0502040204020203" pitchFamily="34" charset="0"/>
              </a:rPr>
              <a:t>,  # </a:t>
            </a:r>
            <a:r>
              <a:rPr lang="ru-RU" dirty="0">
                <a:latin typeface="Bahnschrift Condensed" panose="020B0502040204020203" pitchFamily="34" charset="0"/>
              </a:rPr>
              <a:t>ширина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>
                <a:latin typeface="Bahnschrift Condensed" panose="020B0502040204020203" pitchFamily="34" charset="0"/>
              </a:rPr>
              <a:t>height': </a:t>
            </a:r>
            <a:r>
              <a:rPr lang="en-US" dirty="0" err="1">
                <a:latin typeface="Bahnschrift Condensed" panose="020B0502040204020203" pitchFamily="34" charset="0"/>
              </a:rPr>
              <a:t>len</a:t>
            </a:r>
            <a:r>
              <a:rPr lang="en-US" dirty="0">
                <a:latin typeface="Bahnschrift Condensed" panose="020B0502040204020203" pitchFamily="34" charset="0"/>
              </a:rPr>
              <a:t>(</a:t>
            </a:r>
            <a:r>
              <a:rPr lang="en-US" dirty="0" err="1">
                <a:latin typeface="Bahnschrift Condensed" panose="020B0502040204020203" pitchFamily="34" charset="0"/>
              </a:rPr>
              <a:t>map_obj</a:t>
            </a:r>
            <a:r>
              <a:rPr lang="en-US" dirty="0">
                <a:latin typeface="Bahnschrift Condensed" panose="020B0502040204020203" pitchFamily="34" charset="0"/>
              </a:rPr>
              <a:t>),  # </a:t>
            </a:r>
            <a:r>
              <a:rPr lang="ru-RU" dirty="0">
                <a:latin typeface="Bahnschrift Condensed" panose="020B0502040204020203" pitchFamily="34" charset="0"/>
              </a:rPr>
              <a:t>высота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 err="1">
                <a:latin typeface="Bahnschrift Condensed" panose="020B0502040204020203" pitchFamily="34" charset="0"/>
              </a:rPr>
              <a:t>map_obj</a:t>
            </a:r>
            <a:r>
              <a:rPr lang="en-US" dirty="0">
                <a:latin typeface="Bahnschrift Condensed" panose="020B0502040204020203" pitchFamily="34" charset="0"/>
              </a:rPr>
              <a:t>': </a:t>
            </a:r>
            <a:r>
              <a:rPr lang="en-US" dirty="0" err="1">
                <a:latin typeface="Bahnschrift Condensed" panose="020B0502040204020203" pitchFamily="34" charset="0"/>
              </a:rPr>
              <a:t>map_obj</a:t>
            </a:r>
            <a:r>
              <a:rPr lang="en-US" dirty="0">
                <a:latin typeface="Bahnschrift Condensed" panose="020B0502040204020203" pitchFamily="34" charset="0"/>
              </a:rPr>
              <a:t>,  # </a:t>
            </a:r>
            <a:r>
              <a:rPr lang="ru-RU" dirty="0" smtClean="0">
                <a:latin typeface="Bahnschrift Condensed" panose="020B0502040204020203" pitchFamily="34" charset="0"/>
              </a:rPr>
              <a:t>отображение объекта уровня</a:t>
            </a:r>
            <a:endParaRPr lang="ru-RU" dirty="0">
              <a:latin typeface="Bahnschrift Condensed" panose="020B0502040204020203" pitchFamily="34" charset="0"/>
            </a:endParaRP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>
                <a:latin typeface="Bahnschrift Condensed" panose="020B0502040204020203" pitchFamily="34" charset="0"/>
              </a:rPr>
              <a:t>goals': goals,  # </a:t>
            </a:r>
            <a:r>
              <a:rPr lang="ru-RU" dirty="0">
                <a:latin typeface="Bahnschrift Condensed" panose="020B0502040204020203" pitchFamily="34" charset="0"/>
              </a:rPr>
              <a:t>координаты целей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    '</a:t>
            </a:r>
            <a:r>
              <a:rPr lang="en-US" dirty="0" err="1">
                <a:latin typeface="Bahnschrift Condensed" panose="020B0502040204020203" pitchFamily="34" charset="0"/>
              </a:rPr>
              <a:t>start_state</a:t>
            </a:r>
            <a:r>
              <a:rPr lang="en-US" dirty="0">
                <a:latin typeface="Bahnschrift Condensed" panose="020B0502040204020203" pitchFamily="34" charset="0"/>
              </a:rPr>
              <a:t>': </a:t>
            </a:r>
            <a:r>
              <a:rPr lang="en-US" dirty="0" err="1">
                <a:latin typeface="Bahnschrift Condensed" panose="020B0502040204020203" pitchFamily="34" charset="0"/>
              </a:rPr>
              <a:t>game_state_obj</a:t>
            </a:r>
            <a:r>
              <a:rPr lang="en-US" dirty="0">
                <a:latin typeface="Bahnschrift Condensed" panose="020B0502040204020203" pitchFamily="34" charset="0"/>
              </a:rPr>
              <a:t>  # </a:t>
            </a:r>
            <a:r>
              <a:rPr lang="ru-RU" dirty="0">
                <a:latin typeface="Bahnschrift Condensed" panose="020B0502040204020203" pitchFamily="34" charset="0"/>
              </a:rPr>
              <a:t>состояние игры</a:t>
            </a:r>
          </a:p>
          <a:p>
            <a:pPr marL="0" indent="0" algn="just">
              <a:buNone/>
            </a:pPr>
            <a:r>
              <a:rPr lang="ru-RU" dirty="0">
                <a:latin typeface="Bahnschrift Condensed" panose="020B0502040204020203" pitchFamily="34" charset="0"/>
              </a:rPr>
              <a:t>            }</a:t>
            </a:r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1592911" y="4588019"/>
            <a:ext cx="6572250" cy="226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600" dirty="0" smtClean="0">
                <a:latin typeface="Bahnschrift Condensed" panose="020B0502040204020203" pitchFamily="34" charset="0"/>
              </a:rPr>
              <a:t>#</a:t>
            </a:r>
            <a:r>
              <a:rPr lang="ru-RU" sz="1600" dirty="0" smtClean="0">
                <a:latin typeface="Bahnschrift Condensed" panose="020B0502040204020203" pitchFamily="34" charset="0"/>
              </a:rPr>
              <a:t> объект карты уровня</a:t>
            </a:r>
          </a:p>
          <a:p>
            <a:pPr marL="0" indent="0" algn="just">
              <a:buNone/>
            </a:pPr>
            <a:r>
              <a:rPr lang="en-US" sz="1600" dirty="0" err="1">
                <a:latin typeface="Bahnschrift Condensed" panose="020B0502040204020203" pitchFamily="34" charset="0"/>
              </a:rPr>
              <a:t>map_obj</a:t>
            </a:r>
            <a:r>
              <a:rPr lang="en-US" sz="1600" dirty="0">
                <a:latin typeface="Bahnschrift Condensed" panose="020B0502040204020203" pitchFamily="34" charset="0"/>
              </a:rPr>
              <a:t> = </a:t>
            </a:r>
            <a:r>
              <a:rPr lang="en-US" sz="1600" dirty="0" smtClean="0">
                <a:latin typeface="Bahnschrift Condensed" panose="020B0502040204020203" pitchFamily="34" charset="0"/>
              </a:rPr>
              <a:t>[]</a:t>
            </a:r>
            <a:endParaRPr lang="ru-RU" sz="1600" dirty="0" smtClean="0">
              <a:latin typeface="Bahnschrift 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Bahnschrift Condensed" panose="020B0502040204020203" pitchFamily="34" charset="0"/>
              </a:rPr>
              <a:t> for x in range(</a:t>
            </a:r>
            <a:r>
              <a:rPr lang="en-US" sz="1600" dirty="0" err="1">
                <a:latin typeface="Bahnschrift Condensed" panose="020B0502040204020203" pitchFamily="34" charset="0"/>
              </a:rPr>
              <a:t>len</a:t>
            </a:r>
            <a:r>
              <a:rPr lang="en-US" sz="1600" dirty="0">
                <a:latin typeface="Bahnschrift Condensed" panose="020B0502040204020203" pitchFamily="34" charset="0"/>
              </a:rPr>
              <a:t>(</a:t>
            </a:r>
            <a:r>
              <a:rPr lang="en-US" sz="1600" dirty="0" err="1">
                <a:latin typeface="Bahnschrift Condensed" panose="020B0502040204020203" pitchFamily="34" charset="0"/>
              </a:rPr>
              <a:t>map_text_lines</a:t>
            </a:r>
            <a:r>
              <a:rPr lang="en-US" sz="1600" dirty="0">
                <a:latin typeface="Bahnschrift Condensed" panose="020B0502040204020203" pitchFamily="34" charset="0"/>
              </a:rPr>
              <a:t>[0])):  # </a:t>
            </a:r>
            <a:r>
              <a:rPr lang="ru-RU" sz="1600" dirty="0">
                <a:latin typeface="Bahnschrift Condensed" panose="020B0502040204020203" pitchFamily="34" charset="0"/>
              </a:rPr>
              <a:t>формируем "столбики" карты</a:t>
            </a:r>
          </a:p>
          <a:p>
            <a:pPr marL="0" indent="0" algn="just">
              <a:buNone/>
            </a:pPr>
            <a:r>
              <a:rPr lang="ru-RU" sz="1600" dirty="0">
                <a:latin typeface="Bahnschrift Condensed" panose="020B0502040204020203" pitchFamily="34" charset="0"/>
              </a:rPr>
              <a:t>                </a:t>
            </a:r>
            <a:r>
              <a:rPr lang="en-US" sz="1600" dirty="0" err="1">
                <a:latin typeface="Bahnschrift Condensed" panose="020B0502040204020203" pitchFamily="34" charset="0"/>
              </a:rPr>
              <a:t>map_obj.append</a:t>
            </a:r>
            <a:r>
              <a:rPr lang="en-US" sz="1600" dirty="0">
                <a:latin typeface="Bahnschrift Condensed" panose="020B0502040204020203" pitchFamily="34" charset="0"/>
              </a:rPr>
              <a:t>([])</a:t>
            </a:r>
          </a:p>
          <a:p>
            <a:pPr marL="0" indent="0" algn="just">
              <a:buNone/>
            </a:pPr>
            <a:r>
              <a:rPr lang="en-US" sz="1600" dirty="0">
                <a:latin typeface="Bahnschrift Condensed" panose="020B0502040204020203" pitchFamily="34" charset="0"/>
              </a:rPr>
              <a:t>            for y in range(</a:t>
            </a:r>
            <a:r>
              <a:rPr lang="en-US" sz="1600" dirty="0" err="1">
                <a:latin typeface="Bahnschrift Condensed" panose="020B0502040204020203" pitchFamily="34" charset="0"/>
              </a:rPr>
              <a:t>len</a:t>
            </a:r>
            <a:r>
              <a:rPr lang="en-US" sz="1600" dirty="0">
                <a:latin typeface="Bahnschrift Condensed" panose="020B0502040204020203" pitchFamily="34" charset="0"/>
              </a:rPr>
              <a:t>(</a:t>
            </a:r>
            <a:r>
              <a:rPr lang="en-US" sz="1600" dirty="0" err="1">
                <a:latin typeface="Bahnschrift Condensed" panose="020B0502040204020203" pitchFamily="34" charset="0"/>
              </a:rPr>
              <a:t>map_text_lines</a:t>
            </a:r>
            <a:r>
              <a:rPr lang="en-US" sz="1600" dirty="0">
                <a:latin typeface="Bahnschrift Condensed" panose="020B0502040204020203" pitchFamily="34" charset="0"/>
              </a:rPr>
              <a:t>)):  # </a:t>
            </a:r>
            <a:r>
              <a:rPr lang="ru-RU" sz="1600" dirty="0">
                <a:latin typeface="Bahnschrift Condensed" panose="020B0502040204020203" pitchFamily="34" charset="0"/>
              </a:rPr>
              <a:t>заносим значения в "столбики"</a:t>
            </a:r>
          </a:p>
          <a:p>
            <a:pPr marL="0" indent="0" algn="just">
              <a:buNone/>
            </a:pPr>
            <a:r>
              <a:rPr lang="ru-RU" sz="1600" dirty="0">
                <a:latin typeface="Bahnschrift Condensed" panose="020B0502040204020203" pitchFamily="34" charset="0"/>
              </a:rPr>
              <a:t>                </a:t>
            </a:r>
            <a:r>
              <a:rPr lang="en-US" sz="1600" dirty="0">
                <a:latin typeface="Bahnschrift Condensed" panose="020B0502040204020203" pitchFamily="34" charset="0"/>
              </a:rPr>
              <a:t>for x in range(</a:t>
            </a:r>
            <a:r>
              <a:rPr lang="en-US" sz="1600" dirty="0" err="1">
                <a:latin typeface="Bahnschrift Condensed" panose="020B0502040204020203" pitchFamily="34" charset="0"/>
              </a:rPr>
              <a:t>max_width</a:t>
            </a:r>
            <a:r>
              <a:rPr lang="en-US" sz="1600" dirty="0">
                <a:latin typeface="Bahnschrift Condensed" panose="020B0502040204020203" pitchFamily="34" charset="0"/>
              </a:rPr>
              <a:t>):</a:t>
            </a:r>
          </a:p>
          <a:p>
            <a:pPr marL="0" indent="0" algn="just">
              <a:buNone/>
            </a:pPr>
            <a:r>
              <a:rPr lang="en-US" sz="1600" dirty="0">
                <a:latin typeface="Bahnschrift Condensed" panose="020B0502040204020203" pitchFamily="34" charset="0"/>
              </a:rPr>
              <a:t>                    </a:t>
            </a:r>
            <a:r>
              <a:rPr lang="en-US" sz="1600" dirty="0" err="1">
                <a:latin typeface="Bahnschrift Condensed" panose="020B0502040204020203" pitchFamily="34" charset="0"/>
              </a:rPr>
              <a:t>map_obj</a:t>
            </a:r>
            <a:r>
              <a:rPr lang="en-US" sz="1600" dirty="0">
                <a:latin typeface="Bahnschrift Condensed" panose="020B0502040204020203" pitchFamily="34" charset="0"/>
              </a:rPr>
              <a:t>[x].append(</a:t>
            </a:r>
            <a:r>
              <a:rPr lang="en-US" sz="1600" dirty="0" err="1">
                <a:latin typeface="Bahnschrift Condensed" panose="020B0502040204020203" pitchFamily="34" charset="0"/>
              </a:rPr>
              <a:t>map_text_lines</a:t>
            </a:r>
            <a:r>
              <a:rPr lang="en-US" sz="1600" dirty="0">
                <a:latin typeface="Bahnschrift Condensed" panose="020B0502040204020203" pitchFamily="34" charset="0"/>
              </a:rPr>
              <a:t>[y][x])</a:t>
            </a:r>
            <a:endParaRPr lang="ru-RU" sz="1600" dirty="0" smtClean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Смена уровня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72" y="2012872"/>
            <a:ext cx="3244373" cy="33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8941" y="374363"/>
            <a:ext cx="7886700" cy="1325563"/>
          </a:xfrm>
        </p:spPr>
        <p:txBody>
          <a:bodyPr/>
          <a:lstStyle/>
          <a:p>
            <a:pPr algn="ctr"/>
            <a:r>
              <a:rPr lang="ru-RU" sz="3600" b="1" dirty="0" smtClean="0">
                <a:latin typeface="Bahnschrift Condensed" panose="020B0502040204020203" pitchFamily="34" charset="0"/>
              </a:rPr>
              <a:t>Музыка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7" y="3025175"/>
            <a:ext cx="6881573" cy="8445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09" y="2601985"/>
            <a:ext cx="7795491" cy="42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4140" y="138547"/>
            <a:ext cx="7886700" cy="7112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А как это работает?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1523" y="732342"/>
            <a:ext cx="7416222" cy="612565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700" dirty="0" smtClean="0">
                <a:latin typeface="Bahnschrift Condensed" panose="020B0502040204020203" pitchFamily="34" charset="0"/>
              </a:rPr>
              <a:t>Import …</a:t>
            </a:r>
          </a:p>
          <a:p>
            <a:pPr marL="0" indent="0" algn="just">
              <a:buNone/>
            </a:pPr>
            <a:r>
              <a:rPr lang="en-US" sz="1700" dirty="0" smtClean="0">
                <a:latin typeface="Bahnschrift Condensed" panose="020B0502040204020203" pitchFamily="34" charset="0"/>
              </a:rPr>
              <a:t>Constant …</a:t>
            </a:r>
          </a:p>
          <a:p>
            <a:pPr marL="0" indent="0" algn="just">
              <a:buNone/>
            </a:pPr>
            <a:r>
              <a:rPr lang="en-US" sz="1700" dirty="0" smtClean="0">
                <a:latin typeface="Bahnschrift Condensed" panose="020B0502040204020203" pitchFamily="34" charset="0"/>
              </a:rPr>
              <a:t>Def main()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start_screen</a:t>
            </a:r>
            <a:r>
              <a:rPr lang="en-US" sz="1700" dirty="0" smtClean="0">
                <a:latin typeface="Bahnschrift Condensed" panose="020B0502040204020203" pitchFamily="34" charset="0"/>
              </a:rPr>
              <a:t>()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read_levels_file</a:t>
            </a:r>
            <a:r>
              <a:rPr lang="en-US" sz="1700" dirty="0">
                <a:latin typeface="Bahnschrift Condensed" panose="020B0502040204020203" pitchFamily="34" charset="0"/>
              </a:rPr>
              <a:t>(filename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run_level</a:t>
            </a:r>
            <a:r>
              <a:rPr lang="en-US" sz="1700" dirty="0">
                <a:latin typeface="Bahnschrift Condensed" panose="020B0502040204020203" pitchFamily="34" charset="0"/>
              </a:rPr>
              <a:t>(levels, </a:t>
            </a:r>
            <a:r>
              <a:rPr lang="en-US" sz="1700" dirty="0" err="1">
                <a:latin typeface="Bahnschrift Condensed" panose="020B0502040204020203" pitchFamily="34" charset="0"/>
              </a:rPr>
              <a:t>level_num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decorate_map</a:t>
            </a:r>
            <a:r>
              <a:rPr lang="en-US" sz="1700" dirty="0">
                <a:latin typeface="Bahnschrift Condensed" panose="020B0502040204020203" pitchFamily="34" charset="0"/>
              </a:rPr>
              <a:t>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start_x_y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flood_fill</a:t>
            </a:r>
            <a:r>
              <a:rPr lang="en-US" sz="1700" dirty="0">
                <a:latin typeface="Bahnschrift Condensed" panose="020B0502040204020203" pitchFamily="34" charset="0"/>
              </a:rPr>
              <a:t>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x, y, </a:t>
            </a:r>
            <a:r>
              <a:rPr lang="en-US" sz="1700" dirty="0" err="1">
                <a:latin typeface="Bahnschrift Condensed" panose="020B0502040204020203" pitchFamily="34" charset="0"/>
              </a:rPr>
              <a:t>old_character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new_character</a:t>
            </a:r>
            <a:r>
              <a:rPr lang="en-US" sz="1700" dirty="0" smtClean="0">
                <a:latin typeface="Bahnschrift Condensed" panose="020B0502040204020203" pitchFamily="34" charset="0"/>
              </a:rPr>
              <a:t>) 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draw_map</a:t>
            </a:r>
            <a:r>
              <a:rPr lang="en-US" sz="1700" dirty="0">
                <a:latin typeface="Bahnschrift Condensed" panose="020B0502040204020203" pitchFamily="34" charset="0"/>
              </a:rPr>
              <a:t>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game_state_obj</a:t>
            </a:r>
            <a:r>
              <a:rPr lang="en-US" sz="1700" dirty="0">
                <a:latin typeface="Bahnschrift Condensed" panose="020B0502040204020203" pitchFamily="34" charset="0"/>
              </a:rPr>
              <a:t>, goals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make_move</a:t>
            </a:r>
            <a:r>
              <a:rPr lang="en-US" sz="1700" dirty="0">
                <a:latin typeface="Bahnschrift Condensed" panose="020B0502040204020203" pitchFamily="34" charset="0"/>
              </a:rPr>
              <a:t>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game_state_obj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player_move_to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level_finished</a:t>
            </a:r>
            <a:r>
              <a:rPr lang="en-US" sz="1700" dirty="0">
                <a:latin typeface="Bahnschrift Condensed" panose="020B0502040204020203" pitchFamily="34" charset="0"/>
              </a:rPr>
              <a:t>(</a:t>
            </a:r>
            <a:r>
              <a:rPr lang="en-US" sz="1700" dirty="0" err="1">
                <a:latin typeface="Bahnschrift Condensed" panose="020B0502040204020203" pitchFamily="34" charset="0"/>
              </a:rPr>
              <a:t>level_obj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game_state_obj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wall(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x, y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blocked(</a:t>
            </a:r>
            <a:r>
              <a:rPr lang="en-US" sz="1700" dirty="0" err="1">
                <a:latin typeface="Bahnschrift Condensed" panose="020B0502040204020203" pitchFamily="34" charset="0"/>
              </a:rPr>
              <a:t>map_obj</a:t>
            </a:r>
            <a:r>
              <a:rPr lang="en-US" sz="1700" dirty="0">
                <a:latin typeface="Bahnschrift Condensed" panose="020B0502040204020203" pitchFamily="34" charset="0"/>
              </a:rPr>
              <a:t>, </a:t>
            </a:r>
            <a:r>
              <a:rPr lang="en-US" sz="1700" dirty="0" err="1">
                <a:latin typeface="Bahnschrift Condensed" panose="020B0502040204020203" pitchFamily="34" charset="0"/>
              </a:rPr>
              <a:t>game_state_obj</a:t>
            </a:r>
            <a:r>
              <a:rPr lang="en-US" sz="1700" dirty="0">
                <a:latin typeface="Bahnschrift Condensed" panose="020B0502040204020203" pitchFamily="34" charset="0"/>
              </a:rPr>
              <a:t>, x, y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button(picture, </a:t>
            </a:r>
            <a:r>
              <a:rPr lang="en-US" sz="1700" dirty="0" err="1">
                <a:latin typeface="Bahnschrift Condensed" panose="020B0502040204020203" pitchFamily="34" charset="0"/>
              </a:rPr>
              <a:t>coords</a:t>
            </a:r>
            <a:r>
              <a:rPr lang="en-US" sz="1700" dirty="0">
                <a:latin typeface="Bahnschrift Condensed" panose="020B0502040204020203" pitchFamily="34" charset="0"/>
              </a:rPr>
              <a:t>, display</a:t>
            </a:r>
            <a:r>
              <a:rPr lang="en-US" sz="1700" dirty="0" smtClean="0">
                <a:latin typeface="Bahnschrift Condensed" panose="020B0502040204020203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</a:t>
            </a:r>
            <a:r>
              <a:rPr lang="en-US" sz="1700" dirty="0" err="1">
                <a:latin typeface="Bahnschrift Condensed" panose="020B0502040204020203" pitchFamily="34" charset="0"/>
              </a:rPr>
              <a:t>inst</a:t>
            </a:r>
            <a:r>
              <a:rPr lang="en-US" sz="1700" dirty="0" smtClean="0">
                <a:latin typeface="Bahnschrift Condensed" panose="020B0502040204020203" pitchFamily="34" charset="0"/>
              </a:rPr>
              <a:t>()</a:t>
            </a:r>
          </a:p>
          <a:p>
            <a:pPr marL="0" indent="0" algn="just">
              <a:buNone/>
            </a:pPr>
            <a:r>
              <a:rPr lang="en-US" sz="1700" dirty="0" err="1">
                <a:latin typeface="Bahnschrift Condensed" panose="020B0502040204020203" pitchFamily="34" charset="0"/>
              </a:rPr>
              <a:t>def</a:t>
            </a:r>
            <a:r>
              <a:rPr lang="en-US" sz="1700" dirty="0">
                <a:latin typeface="Bahnschrift Condensed" panose="020B0502040204020203" pitchFamily="34" charset="0"/>
              </a:rPr>
              <a:t> terminate()</a:t>
            </a:r>
          </a:p>
          <a:p>
            <a:pPr marL="0" indent="0" algn="just">
              <a:buNone/>
            </a:pPr>
            <a:endParaRPr lang="en-US" dirty="0" smtClean="0">
              <a:latin typeface="Bahnschrift Condensed" panose="020B0502040204020203" pitchFamily="34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Bahnschrift Condensed" panose="020B0502040204020203" pitchFamily="34" charset="0"/>
              </a:rPr>
              <a:t>if </a:t>
            </a:r>
            <a:r>
              <a:rPr lang="en-US" dirty="0">
                <a:latin typeface="Bahnschrift Condensed" panose="020B0502040204020203" pitchFamily="34" charset="0"/>
              </a:rPr>
              <a:t>__name__ == '__main__':</a:t>
            </a:r>
          </a:p>
          <a:p>
            <a:pPr marL="0" indent="0" algn="just">
              <a:buNone/>
            </a:pPr>
            <a:r>
              <a:rPr lang="en-US" dirty="0">
                <a:latin typeface="Bahnschrift Condensed" panose="020B0502040204020203" pitchFamily="34" charset="0"/>
              </a:rPr>
              <a:t>    main</a:t>
            </a:r>
            <a:r>
              <a:rPr lang="en-US" dirty="0" smtClean="0">
                <a:latin typeface="Bahnschrift Condensed" panose="020B0502040204020203" pitchFamily="34" charset="0"/>
              </a:rPr>
              <a:t>()</a:t>
            </a: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22" y="3500582"/>
            <a:ext cx="3052618" cy="30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61927"/>
            <a:ext cx="7886700" cy="74323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Резюме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4" y="1080077"/>
            <a:ext cx="5251450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304" y="12498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Что такое компьютерная игра</a:t>
            </a:r>
            <a:r>
              <a:rPr lang="ru-RU" sz="4000" dirty="0" smtClean="0">
                <a:latin typeface="Bahnschrift Condensed" panose="020B0502040204020203" pitchFamily="34" charset="0"/>
              </a:rPr>
              <a:t>?</a:t>
            </a:r>
            <a:endParaRPr lang="ru-RU" sz="4000" dirty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1469016"/>
            <a:ext cx="7564582" cy="50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7188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Составляющие компьютерной игры</a:t>
            </a:r>
            <a:endParaRPr lang="ru-RU" sz="3600" b="1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-1671663" y="107596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i="1" dirty="0" err="1" smtClean="0">
                <a:latin typeface="Bahnschrift Condensed" panose="020B0502040204020203" pitchFamily="34" charset="0"/>
              </a:rPr>
              <a:t>Сеттинг</a:t>
            </a:r>
            <a:endParaRPr lang="ru-RU" i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1671086" y="266474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i="1" dirty="0" smtClean="0">
                <a:latin typeface="Bahnschrift Condensed" panose="020B0502040204020203" pitchFamily="34" charset="0"/>
              </a:rPr>
              <a:t> </a:t>
            </a:r>
            <a:r>
              <a:rPr lang="ru-RU" sz="3600" i="1" dirty="0" err="1" smtClean="0">
                <a:latin typeface="Bahnschrift Condensed" panose="020B0502040204020203" pitchFamily="34" charset="0"/>
              </a:rPr>
              <a:t>Геймплей</a:t>
            </a:r>
            <a:endParaRPr lang="ru-RU" i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1671663" y="458742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i="1" dirty="0" smtClean="0">
                <a:latin typeface="Bahnschrift Condensed" panose="020B0502040204020203" pitchFamily="34" charset="0"/>
              </a:rPr>
              <a:t> Музыка</a:t>
            </a:r>
            <a:endParaRPr lang="ru-RU" i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9" y="2044772"/>
            <a:ext cx="777967" cy="7779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64" y="2044772"/>
            <a:ext cx="817271" cy="8172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03" y="2031144"/>
            <a:ext cx="817271" cy="8172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29" y="3615622"/>
            <a:ext cx="811442" cy="7930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64" y="3610829"/>
            <a:ext cx="793094" cy="7930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80" y="3610829"/>
            <a:ext cx="793094" cy="79309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21" y="5153443"/>
            <a:ext cx="840335" cy="8403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43" y="5103812"/>
            <a:ext cx="840335" cy="8403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24" y="5143909"/>
            <a:ext cx="859405" cy="8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299152"/>
            <a:ext cx="699135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Аркады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Головоломки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Гонки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 smtClean="0">
                <a:latin typeface="Bahnschrift Condensed" panose="020B0502040204020203" pitchFamily="34" charset="0"/>
              </a:rPr>
              <a:t>Квесты</a:t>
            </a:r>
            <a:endParaRPr lang="ru-RU" sz="2400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Многопользовательские ролевые онлайн игры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Ролевые игры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 smtClean="0">
                <a:latin typeface="Bahnschrift Condensed" panose="020B0502040204020203" pitchFamily="34" charset="0"/>
              </a:rPr>
              <a:t>Симмуляторы</a:t>
            </a:r>
            <a:endParaRPr lang="ru-RU" sz="2400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Bahnschrift Condensed" panose="020B0502040204020203" pitchFamily="34" charset="0"/>
              </a:rPr>
              <a:t>Стратегии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 smtClean="0">
                <a:latin typeface="Bahnschrift Condensed" panose="020B0502040204020203" pitchFamily="34" charset="0"/>
              </a:rPr>
              <a:t>Шутеры</a:t>
            </a:r>
            <a:endParaRPr lang="ru-RU" sz="2400" dirty="0" smtClean="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 smtClean="0">
                <a:latin typeface="Bahnschrift Condensed" panose="020B0502040204020203" pitchFamily="34" charset="0"/>
              </a:rPr>
              <a:t>Экшены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28650" y="7188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Типы компьютерных игр</a:t>
            </a:r>
            <a:endParaRPr lang="ru-RU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73" y="3453054"/>
            <a:ext cx="5148983" cy="34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595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Bahnschrift Condensed" panose="020B0502040204020203" pitchFamily="34" charset="0"/>
              </a:rPr>
              <a:t>Sokoban</a:t>
            </a:r>
            <a:r>
              <a:rPr lang="ru-RU" sz="4000" b="1" dirty="0" smtClean="0">
                <a:latin typeface="Bahnschrift Condensed" panose="020B0502040204020203" pitchFamily="34" charset="0"/>
              </a:rPr>
              <a:t>???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524187"/>
            <a:ext cx="7124844" cy="52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5741" y="14345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Bahnschrift Condensed" panose="020B0502040204020203" pitchFamily="34" charset="0"/>
              </a:rPr>
              <a:t>«</a:t>
            </a:r>
            <a:r>
              <a:rPr lang="en-US" sz="4000" b="1" dirty="0" smtClean="0">
                <a:latin typeface="Bahnschrift Condensed" panose="020B0502040204020203" pitchFamily="34" charset="0"/>
              </a:rPr>
              <a:t>Stranger</a:t>
            </a:r>
            <a:r>
              <a:rPr lang="ru-RU" sz="4000" b="1" dirty="0" smtClean="0">
                <a:latin typeface="Bahnschrift Condensed" panose="020B0502040204020203" pitchFamily="34" charset="0"/>
              </a:rPr>
              <a:t>»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332">
            <a:off x="3676864" y="1022917"/>
            <a:ext cx="3611419" cy="45019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3552502"/>
            <a:ext cx="5187327" cy="41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21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3890"/>
            <a:ext cx="9208655" cy="69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388</Words>
  <Application>Microsoft Office PowerPoint</Application>
  <PresentationFormat>Экран (4:3)</PresentationFormat>
  <Paragraphs>101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Bahnschrift Condensed</vt:lpstr>
      <vt:lpstr>Calibri</vt:lpstr>
      <vt:lpstr>Calibri Light</vt:lpstr>
      <vt:lpstr>Wingdings</vt:lpstr>
      <vt:lpstr>Тема Office</vt:lpstr>
      <vt:lpstr>Игра, реализованная с помощью набора модулей языка программирования Python PyGame, «Stranger»</vt:lpstr>
      <vt:lpstr>Что такое компьютерная игра?</vt:lpstr>
      <vt:lpstr>Составляющие компьютерной игры</vt:lpstr>
      <vt:lpstr>Типы компьютерных игр</vt:lpstr>
      <vt:lpstr>Sokoban???</vt:lpstr>
      <vt:lpstr>«Stranger»</vt:lpstr>
      <vt:lpstr>Презентация PowerPoint</vt:lpstr>
      <vt:lpstr>Презентация PowerPoint</vt:lpstr>
      <vt:lpstr>Презентация PowerPoint</vt:lpstr>
      <vt:lpstr>Спрайты</vt:lpstr>
      <vt:lpstr>Управление</vt:lpstr>
      <vt:lpstr>Уровни</vt:lpstr>
      <vt:lpstr>Карта уровня</vt:lpstr>
      <vt:lpstr>Объект уровня</vt:lpstr>
      <vt:lpstr>Смена уровня</vt:lpstr>
      <vt:lpstr>Музыка</vt:lpstr>
      <vt:lpstr>А как это работает?</vt:lpstr>
      <vt:lpstr>Резюме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Павел</dc:creator>
  <cp:lastModifiedBy>комп10</cp:lastModifiedBy>
  <cp:revision>39</cp:revision>
  <dcterms:created xsi:type="dcterms:W3CDTF">2014-11-21T11:00:06Z</dcterms:created>
  <dcterms:modified xsi:type="dcterms:W3CDTF">2020-05-02T19:01:41Z</dcterms:modified>
</cp:coreProperties>
</file>